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61" r:id="rId4"/>
    <p:sldId id="259" r:id="rId5"/>
    <p:sldId id="264" r:id="rId6"/>
    <p:sldId id="263" r:id="rId7"/>
    <p:sldId id="262" r:id="rId8"/>
    <p:sldId id="260" r:id="rId9"/>
    <p:sldId id="266" r:id="rId10"/>
    <p:sldId id="265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8" d="100"/>
          <a:sy n="78" d="100"/>
        </p:scale>
        <p:origin x="-84" y="-7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icore.com/Addicore-555-Timer-p/158.htm" TargetMode="External"/><Relationship Id="rId2" Type="http://schemas.openxmlformats.org/officeDocument/2006/relationships/hyperlink" Target="https://uk.rs-online.com/web/p/timer-circuits/346702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ground.arduino.cc/" TargetMode="External"/><Relationship Id="rId5" Type="http://schemas.openxmlformats.org/officeDocument/2006/relationships/hyperlink" Target="https://www.build-electronic-circuits.com/microcontroller-programming/" TargetMode="External"/><Relationship Id="rId4" Type="http://schemas.openxmlformats.org/officeDocument/2006/relationships/hyperlink" Target="http://highlowtech.org/?p=170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833360" cy="1463040"/>
          </a:xfrm>
        </p:spPr>
        <p:txBody>
          <a:bodyPr/>
          <a:lstStyle/>
          <a:p>
            <a:r>
              <a:rPr lang="en-US" dirty="0" err="1" smtClean="0"/>
              <a:t>Ekomigacz</a:t>
            </a:r>
            <a:endParaRPr lang="pl-P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485632" y="4960138"/>
            <a:ext cx="3438144" cy="1463040"/>
          </a:xfrm>
        </p:spPr>
        <p:txBody>
          <a:bodyPr/>
          <a:lstStyle/>
          <a:p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konkursowy</a:t>
            </a:r>
            <a:r>
              <a:rPr lang="en-US" dirty="0"/>
              <a:t> WETI 2019</a:t>
            </a:r>
          </a:p>
          <a:p>
            <a:r>
              <a:rPr lang="en-US" dirty="0" err="1"/>
              <a:t>Autor</a:t>
            </a:r>
            <a:r>
              <a:rPr lang="en-US" dirty="0"/>
              <a:t>: Paweł Wilczewski</a:t>
            </a:r>
          </a:p>
          <a:p>
            <a:r>
              <a:rPr lang="en-US" dirty="0" err="1"/>
              <a:t>Opiekun</a:t>
            </a:r>
            <a:r>
              <a:rPr lang="en-US" dirty="0"/>
              <a:t>: </a:t>
            </a:r>
            <a:r>
              <a:rPr lang="en-US" dirty="0" smtClean="0"/>
              <a:t>mgr</a:t>
            </a:r>
            <a:r>
              <a:rPr lang="pl-PL" dirty="0" smtClean="0"/>
              <a:t> inż.</a:t>
            </a:r>
            <a:r>
              <a:rPr lang="en-US" dirty="0" smtClean="0"/>
              <a:t> </a:t>
            </a:r>
            <a:r>
              <a:rPr lang="en-US" dirty="0" err="1"/>
              <a:t>Radosław</a:t>
            </a:r>
            <a:r>
              <a:rPr lang="en-US" dirty="0"/>
              <a:t> </a:t>
            </a:r>
            <a:r>
              <a:rPr lang="en-US" dirty="0" err="1" smtClean="0"/>
              <a:t>Brunke</a:t>
            </a:r>
            <a:endParaRPr lang="pl-P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4726844" y="-1647825"/>
            <a:ext cx="2465671" cy="89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45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1.44</m:t>
                        </m:r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pl-PL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=0.694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pl-PL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=0.694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 smtClean="0"/>
              </a:p>
              <a:p>
                <a:r>
                  <a:rPr lang="pl-PL" i="1" dirty="0"/>
                  <a:t>f</a:t>
                </a:r>
                <a:r>
                  <a:rPr lang="pl-PL" dirty="0"/>
                  <a:t> – częstotliwość migania diody [Hz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R</a:t>
                </a:r>
                <a:r>
                  <a:rPr lang="pl-PL" i="1" baseline="-25000" dirty="0" smtClean="0"/>
                  <a:t>1</a:t>
                </a:r>
                <a:r>
                  <a:rPr lang="pl-PL" dirty="0" smtClean="0"/>
                  <a:t> </a:t>
                </a:r>
                <a:r>
                  <a:rPr lang="pl-PL" dirty="0"/>
                  <a:t>– rezystancja pierwszego rezystora [Ω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R</a:t>
                </a:r>
                <a:r>
                  <a:rPr lang="pl-PL" i="1" baseline="-25000" dirty="0" smtClean="0"/>
                  <a:t>2</a:t>
                </a:r>
                <a:r>
                  <a:rPr lang="pl-PL" dirty="0" smtClean="0"/>
                  <a:t> </a:t>
                </a:r>
                <a:r>
                  <a:rPr lang="pl-PL" dirty="0"/>
                  <a:t>– rezystancja drugiego rezystora [Ω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C</a:t>
                </a:r>
                <a:r>
                  <a:rPr lang="pl-PL" dirty="0" smtClean="0"/>
                  <a:t> </a:t>
                </a:r>
                <a:r>
                  <a:rPr lang="pl-PL" dirty="0"/>
                  <a:t>– pojemność kondensatora [F</a:t>
                </a:r>
                <a:r>
                  <a:rPr lang="pl-PL" dirty="0" smtClean="0"/>
                  <a:t>]</a:t>
                </a:r>
                <a:r>
                  <a:rPr lang="en-US" dirty="0" smtClean="0"/>
                  <a:t>,</a:t>
                </a:r>
              </a:p>
              <a:p>
                <a:r>
                  <a:rPr lang="pl-PL" i="1" dirty="0"/>
                  <a:t>T</a:t>
                </a:r>
                <a:r>
                  <a:rPr lang="pl-PL" i="1" baseline="-25000" dirty="0"/>
                  <a:t>1</a:t>
                </a:r>
                <a:r>
                  <a:rPr lang="pl-PL" dirty="0"/>
                  <a:t> – czas świecenia [s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T</a:t>
                </a:r>
                <a:r>
                  <a:rPr lang="pl-PL" i="1" baseline="-25000" dirty="0" smtClean="0"/>
                  <a:t>0</a:t>
                </a:r>
                <a:r>
                  <a:rPr lang="pl-PL" dirty="0" smtClean="0"/>
                  <a:t> </a:t>
                </a:r>
                <a:r>
                  <a:rPr lang="pl-PL" dirty="0"/>
                  <a:t>– czas przerwy [s</a:t>
                </a:r>
                <a:r>
                  <a:rPr lang="pl-PL" dirty="0" smtClean="0"/>
                  <a:t>]</a:t>
                </a:r>
                <a:r>
                  <a:rPr lang="en-US" dirty="0" smtClean="0"/>
                  <a:t>.</a:t>
                </a:r>
                <a:endParaRPr lang="pl-P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8" t="-303" b="-10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9178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Wzory</a:t>
            </a:r>
            <a:r>
              <a:rPr lang="en-US" dirty="0" smtClean="0"/>
              <a:t> </a:t>
            </a:r>
            <a:r>
              <a:rPr lang="en-US" dirty="0" err="1" smtClean="0"/>
              <a:t>pozwoliły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wyznaczenie</a:t>
            </a:r>
            <a:r>
              <a:rPr lang="en-US" dirty="0" smtClean="0"/>
              <a:t> </a:t>
            </a:r>
            <a:r>
              <a:rPr lang="en-US" dirty="0" err="1" smtClean="0"/>
              <a:t>następujących</a:t>
            </a:r>
            <a:r>
              <a:rPr lang="en-US" dirty="0" smtClean="0"/>
              <a:t> </a:t>
            </a:r>
            <a:r>
              <a:rPr lang="en-US" dirty="0" err="1" smtClean="0"/>
              <a:t>wartości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– 1 M</a:t>
            </a:r>
            <a:r>
              <a:rPr lang="el-GR" dirty="0" smtClean="0">
                <a:cs typeface="Calibri" panose="020F0502020204030204" pitchFamily="34" charset="0"/>
              </a:rPr>
              <a:t>Ω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 – 6,8 M</a:t>
            </a:r>
            <a:r>
              <a:rPr lang="el-GR" dirty="0" smtClean="0">
                <a:cs typeface="Calibri" panose="020F0502020204030204" pitchFamily="34" charset="0"/>
              </a:rPr>
              <a:t>Ω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r>
              <a:rPr lang="en-US" dirty="0" smtClean="0"/>
              <a:t> – 470 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r>
              <a:rPr lang="en-US" dirty="0" smtClean="0"/>
              <a:t> – 100 </a:t>
            </a:r>
            <a:r>
              <a:rPr lang="en-US" dirty="0" err="1" smtClean="0"/>
              <a:t>nF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 smtClean="0"/>
              <a:t>Wielkości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pozwalają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pracę</a:t>
            </a:r>
            <a:r>
              <a:rPr lang="en-US" dirty="0" smtClean="0"/>
              <a:t> z: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częstotliwością</a:t>
            </a:r>
            <a:r>
              <a:rPr lang="en-US" dirty="0" smtClean="0"/>
              <a:t> </a:t>
            </a:r>
            <a:r>
              <a:rPr lang="en-US" i="1" dirty="0"/>
              <a:t>f</a:t>
            </a:r>
            <a:r>
              <a:rPr lang="en-US" dirty="0"/>
              <a:t> = 0.9863 Hz</a:t>
            </a:r>
            <a:r>
              <a:rPr lang="en-US" dirty="0" smtClean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l-PL" dirty="0" smtClean="0"/>
              <a:t>czasem </a:t>
            </a:r>
            <a:r>
              <a:rPr lang="pl-PL" dirty="0"/>
              <a:t>świecenia </a:t>
            </a:r>
            <a:r>
              <a:rPr lang="pl-PL" i="1" dirty="0"/>
              <a:t>T</a:t>
            </a:r>
            <a:r>
              <a:rPr lang="pl-PL" i="1" baseline="-25000" dirty="0"/>
              <a:t>1</a:t>
            </a:r>
            <a:r>
              <a:rPr lang="pl-PL" i="1" dirty="0"/>
              <a:t> =</a:t>
            </a:r>
            <a:r>
              <a:rPr lang="pl-PL" dirty="0"/>
              <a:t> 0.5413 s</a:t>
            </a:r>
            <a:r>
              <a:rPr lang="pl-PL" dirty="0" smtClean="0"/>
              <a:t>,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l-PL" dirty="0" smtClean="0"/>
              <a:t>czasem </a:t>
            </a:r>
            <a:r>
              <a:rPr lang="pl-PL" dirty="0"/>
              <a:t>przerwy </a:t>
            </a:r>
            <a:r>
              <a:rPr lang="pl-PL" i="1" dirty="0"/>
              <a:t>T</a:t>
            </a:r>
            <a:r>
              <a:rPr lang="pl-PL" i="1" baseline="-25000" dirty="0"/>
              <a:t>0</a:t>
            </a:r>
            <a:r>
              <a:rPr lang="pl-PL" i="1" dirty="0"/>
              <a:t> = </a:t>
            </a:r>
            <a:r>
              <a:rPr lang="pl-PL" dirty="0"/>
              <a:t>0.4791 </a:t>
            </a:r>
            <a:r>
              <a:rPr lang="pl-PL" dirty="0" smtClean="0"/>
              <a:t>s</a:t>
            </a:r>
            <a:r>
              <a:rPr lang="en-US" dirty="0" smtClean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wypełnieniem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 </a:t>
            </a:r>
            <a:r>
              <a:rPr lang="en-US" dirty="0" err="1" smtClean="0"/>
              <a:t>wynoszącym</a:t>
            </a:r>
            <a:r>
              <a:rPr lang="en-US" dirty="0" smtClean="0"/>
              <a:t> ok. 53,42%.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578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4218" y="2350444"/>
            <a:ext cx="7079702" cy="3893838"/>
          </a:xfrm>
        </p:spPr>
      </p:pic>
    </p:spTree>
    <p:extLst>
      <p:ext uri="{BB962C8B-B14F-4D97-AF65-F5344CB8AC3E}">
        <p14:creationId xmlns:p14="http://schemas.microsoft.com/office/powerpoint/2010/main" xmlns="" val="4630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5083" y="2286000"/>
            <a:ext cx="6397972" cy="4022725"/>
          </a:xfrm>
        </p:spPr>
      </p:pic>
    </p:spTree>
    <p:extLst>
      <p:ext uri="{BB962C8B-B14F-4D97-AF65-F5344CB8AC3E}">
        <p14:creationId xmlns:p14="http://schemas.microsoft.com/office/powerpoint/2010/main" xmlns="" val="199789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:r>
                  <a:rPr lang="pl-PL" dirty="0"/>
                  <a:t>η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i="1"/>
                        </m:ctrlPr>
                      </m:fPr>
                      <m:num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𝐼</m:t>
                            </m:r>
                          </m:e>
                          <m:sub>
                            <m:r>
                              <a:rPr lang="pl-PL" i="1"/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𝐼</m:t>
                            </m:r>
                          </m:e>
                          <m:sub>
                            <m:r>
                              <a:rPr lang="pl-PL" i="1"/>
                              <m:t>𝑈</m:t>
                            </m:r>
                          </m:sub>
                        </m:sSub>
                      </m:den>
                    </m:f>
                    <m:r>
                      <a:rPr lang="pl-PL" i="1"/>
                      <m:t>=</m:t>
                    </m:r>
                    <m:f>
                      <m:fPr>
                        <m:ctrlPr>
                          <a:rPr lang="pl-PL" i="1"/>
                        </m:ctrlPr>
                      </m:fPr>
                      <m:num>
                        <m:f>
                          <m:fPr>
                            <m:ctrlPr>
                              <a:rPr lang="pl-PL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l-PL" i="1"/>
                                </m:ctrlPr>
                              </m:sSubPr>
                              <m:e>
                                <m:r>
                                  <a:rPr lang="pl-PL" i="1"/>
                                  <m:t>𝑈</m:t>
                                </m:r>
                              </m:e>
                              <m:sub>
                                <m:r>
                                  <a:rPr lang="pl-PL" i="1"/>
                                  <m:t>𝐷</m:t>
                                </m:r>
                              </m:sub>
                            </m:sSub>
                          </m:num>
                          <m:den>
                            <m:r>
                              <a:rPr lang="pl-PL" i="1"/>
                              <m:t>𝑅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pl-PL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l-PL" i="1"/>
                                </m:ctrlPr>
                              </m:sSubPr>
                              <m:e>
                                <m:r>
                                  <a:rPr lang="pl-PL" i="1"/>
                                  <m:t>𝑈</m:t>
                                </m:r>
                              </m:e>
                              <m:sub>
                                <m:r>
                                  <a:rPr lang="pl-PL" i="1"/>
                                  <m:t>𝑈</m:t>
                                </m:r>
                              </m:sub>
                            </m:sSub>
                          </m:num>
                          <m:den>
                            <m:r>
                              <a:rPr lang="pl-PL" i="1"/>
                              <m:t>𝑅</m:t>
                            </m:r>
                          </m:den>
                        </m:f>
                      </m:den>
                    </m:f>
                    <m:r>
                      <a:rPr lang="pl-PL" i="1"/>
                      <m:t>=</m:t>
                    </m:r>
                    <m:f>
                      <m:fPr>
                        <m:ctrlPr>
                          <a:rPr lang="pl-PL" i="1"/>
                        </m:ctrlPr>
                      </m:fPr>
                      <m:num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𝑈</m:t>
                            </m:r>
                          </m:e>
                          <m:sub>
                            <m:r>
                              <a:rPr lang="pl-PL" i="1"/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pl-PL" i="1"/>
                          <m:t>𝑅</m:t>
                        </m:r>
                      </m:den>
                    </m:f>
                    <m:r>
                      <a:rPr lang="pl-PL" i="1"/>
                      <m:t>∗</m:t>
                    </m:r>
                    <m:f>
                      <m:fPr>
                        <m:ctrlPr>
                          <a:rPr lang="pl-PL" i="1"/>
                        </m:ctrlPr>
                      </m:fPr>
                      <m:num>
                        <m:r>
                          <a:rPr lang="pl-PL" i="1"/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𝑈</m:t>
                            </m:r>
                          </m:e>
                          <m:sub>
                            <m:r>
                              <a:rPr lang="pl-PL" i="1"/>
                              <m:t>𝑈</m:t>
                            </m:r>
                          </m:sub>
                        </m:sSub>
                      </m:den>
                    </m:f>
                    <m:r>
                      <a:rPr lang="pl-PL" i="1"/>
                      <m:t>=</m:t>
                    </m:r>
                    <m:f>
                      <m:fPr>
                        <m:ctrlPr>
                          <a:rPr lang="pl-PL" i="1"/>
                        </m:ctrlPr>
                      </m:fPr>
                      <m:num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𝑈</m:t>
                            </m:r>
                          </m:e>
                          <m:sub>
                            <m:r>
                              <a:rPr lang="pl-PL" i="1"/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i="1"/>
                            </m:ctrlPr>
                          </m:sSubPr>
                          <m:e>
                            <m:r>
                              <a:rPr lang="pl-PL" i="1"/>
                              <m:t>𝑈</m:t>
                            </m:r>
                          </m:e>
                          <m:sub>
                            <m:r>
                              <a:rPr lang="pl-PL" i="1"/>
                              <m:t>𝑈</m:t>
                            </m:r>
                          </m:sub>
                        </m:sSub>
                      </m:den>
                    </m:f>
                  </m:oMath>
                </a14:m>
                <a:endParaRPr lang="pl-PL" dirty="0"/>
              </a:p>
              <a:p>
                <a:r>
                  <a:rPr lang="pl-PL" i="1" dirty="0"/>
                  <a:t>I</a:t>
                </a:r>
                <a:r>
                  <a:rPr lang="pl-PL" i="1" baseline="-25000" dirty="0"/>
                  <a:t>D</a:t>
                </a:r>
                <a:r>
                  <a:rPr lang="pl-PL" dirty="0"/>
                  <a:t> – średni prąd diody [A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I</a:t>
                </a:r>
                <a:r>
                  <a:rPr lang="pl-PL" i="1" baseline="-25000" dirty="0" smtClean="0"/>
                  <a:t>U</a:t>
                </a:r>
                <a:r>
                  <a:rPr lang="pl-PL" dirty="0" smtClean="0"/>
                  <a:t> </a:t>
                </a:r>
                <a:r>
                  <a:rPr lang="pl-PL" dirty="0"/>
                  <a:t>– średni prąd układu [A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U­</a:t>
                </a:r>
                <a:r>
                  <a:rPr lang="pl-PL" i="1" baseline="-25000" dirty="0" smtClean="0"/>
                  <a:t>D</a:t>
                </a:r>
                <a:r>
                  <a:rPr lang="pl-PL" dirty="0" smtClean="0"/>
                  <a:t> </a:t>
                </a:r>
                <a:r>
                  <a:rPr lang="pl-PL" dirty="0"/>
                  <a:t>– napięcie na rezystancji bocznika diody [V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U</a:t>
                </a:r>
                <a:r>
                  <a:rPr lang="pl-PL" i="1" baseline="-25000" dirty="0" smtClean="0"/>
                  <a:t>U</a:t>
                </a:r>
                <a:r>
                  <a:rPr lang="pl-PL" dirty="0" smtClean="0"/>
                  <a:t> </a:t>
                </a:r>
                <a:r>
                  <a:rPr lang="pl-PL" dirty="0"/>
                  <a:t>– napięcie na rezystancji bocznika układu [V</a:t>
                </a:r>
                <a:r>
                  <a:rPr lang="pl-PL" dirty="0" smtClean="0"/>
                  <a:t>],</a:t>
                </a:r>
                <a:endParaRPr lang="en-US" dirty="0" smtClean="0"/>
              </a:p>
              <a:p>
                <a:r>
                  <a:rPr lang="pl-PL" i="1" dirty="0" smtClean="0"/>
                  <a:t>R</a:t>
                </a:r>
                <a:r>
                  <a:rPr lang="pl-PL" dirty="0" smtClean="0"/>
                  <a:t> </a:t>
                </a:r>
                <a:r>
                  <a:rPr lang="pl-PL" dirty="0"/>
                  <a:t>– rezystancja bocznika [Ω</a:t>
                </a:r>
                <a:r>
                  <a:rPr lang="pl-PL" dirty="0" smtClean="0"/>
                  <a:t>]</a:t>
                </a:r>
                <a:r>
                  <a:rPr lang="en-US" dirty="0" smtClean="0"/>
                  <a:t>.</a:t>
                </a:r>
                <a:endParaRPr lang="pl-P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55723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17484" y="2286000"/>
            <a:ext cx="4526716" cy="28461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128" y="2286001"/>
            <a:ext cx="4526715" cy="284617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09494527"/>
              </p:ext>
            </p:extLst>
          </p:nvPr>
        </p:nvGraphicFramePr>
        <p:xfrm>
          <a:off x="1024129" y="5246184"/>
          <a:ext cx="97200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24"/>
                <a:gridCol w="3240024"/>
                <a:gridCol w="3240024"/>
              </a:tblGrid>
              <a:tr h="370840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Obwód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zasilania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Dioda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 </a:t>
                      </a:r>
                      <a:r>
                        <a:rPr lang="en-US" dirty="0" err="1" smtClean="0"/>
                        <a:t>niski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11,1</a:t>
                      </a:r>
                      <a:r>
                        <a:rPr lang="en-US" baseline="0" dirty="0" smtClean="0"/>
                        <a:t> mV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mV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 </a:t>
                      </a:r>
                      <a:r>
                        <a:rPr lang="en-US" dirty="0" err="1" smtClean="0"/>
                        <a:t>wysoki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283 mV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275,7 mV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521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zmierzonych</a:t>
            </a:r>
            <a:r>
              <a:rPr lang="en-US" dirty="0" smtClean="0"/>
              <a:t> </a:t>
            </a:r>
            <a:r>
              <a:rPr lang="en-US" dirty="0" err="1" smtClean="0"/>
              <a:t>napięć</a:t>
            </a:r>
            <a:r>
              <a:rPr lang="en-US" dirty="0" smtClean="0"/>
              <a:t>, </a:t>
            </a:r>
            <a:r>
              <a:rPr lang="en-US" dirty="0" err="1" smtClean="0"/>
              <a:t>wartość</a:t>
            </a:r>
            <a:r>
              <a:rPr lang="en-US" dirty="0" smtClean="0"/>
              <a:t> </a:t>
            </a:r>
            <a:r>
              <a:rPr lang="en-US" dirty="0" err="1" smtClean="0"/>
              <a:t>współczynnika</a:t>
            </a:r>
            <a:r>
              <a:rPr lang="en-US" dirty="0" smtClean="0"/>
              <a:t> </a:t>
            </a:r>
            <a:r>
              <a:rPr lang="en-US" dirty="0" err="1" smtClean="0"/>
              <a:t>konkursowego</a:t>
            </a:r>
            <a:r>
              <a:rPr lang="en-US" dirty="0" smtClean="0"/>
              <a:t> </a:t>
            </a:r>
            <a:r>
              <a:rPr lang="en-US" dirty="0" err="1" smtClean="0"/>
              <a:t>wyniosła</a:t>
            </a:r>
            <a:r>
              <a:rPr lang="en-US" dirty="0" smtClean="0"/>
              <a:t> ok.</a:t>
            </a:r>
          </a:p>
          <a:p>
            <a:pPr algn="ctr"/>
            <a:r>
              <a:rPr lang="en-US" sz="23900" dirty="0" smtClean="0"/>
              <a:t>92,5%</a:t>
            </a:r>
            <a:endParaRPr lang="pl-PL" sz="23900" dirty="0"/>
          </a:p>
        </p:txBody>
      </p:sp>
    </p:spTree>
    <p:extLst>
      <p:ext uri="{BB962C8B-B14F-4D97-AF65-F5344CB8AC3E}">
        <p14:creationId xmlns:p14="http://schemas.microsoft.com/office/powerpoint/2010/main" xmlns="" val="787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timerem</a:t>
            </a:r>
            <a:r>
              <a:rPr lang="en-US" dirty="0"/>
              <a:t> 555 w </a:t>
            </a:r>
            <a:r>
              <a:rPr lang="en-US" dirty="0" err="1"/>
              <a:t>wersji</a:t>
            </a:r>
            <a:r>
              <a:rPr lang="en-US" dirty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49604" y="2285995"/>
            <a:ext cx="1294596" cy="39185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0087" y="2285577"/>
            <a:ext cx="3918575" cy="3918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128" y="2285577"/>
            <a:ext cx="1925018" cy="391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75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Dziękuję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uwagę</a:t>
            </a:r>
            <a:r>
              <a:rPr lang="en-US" dirty="0" smtClean="0"/>
              <a:t>!</a:t>
            </a:r>
            <a:endParaRPr lang="pl-P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Prezentację</a:t>
            </a:r>
            <a:r>
              <a:rPr lang="en-US" dirty="0" smtClean="0"/>
              <a:t> </a:t>
            </a:r>
            <a:r>
              <a:rPr lang="en-US" dirty="0" err="1" smtClean="0"/>
              <a:t>przygotował</a:t>
            </a:r>
            <a:endParaRPr lang="en-US" dirty="0"/>
          </a:p>
          <a:p>
            <a:r>
              <a:rPr lang="en-US" dirty="0" smtClean="0"/>
              <a:t>Paweł Wilczewski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1423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Źródła</a:t>
            </a:r>
            <a:r>
              <a:rPr lang="en-US" dirty="0" smtClean="0"/>
              <a:t> </a:t>
            </a:r>
            <a:r>
              <a:rPr lang="en-US" dirty="0" err="1" smtClean="0"/>
              <a:t>informacji</a:t>
            </a:r>
            <a:r>
              <a:rPr lang="en-US" dirty="0" smtClean="0"/>
              <a:t> </a:t>
            </a:r>
            <a:r>
              <a:rPr lang="en-US" dirty="0" err="1" smtClean="0"/>
              <a:t>oraz</a:t>
            </a:r>
            <a:r>
              <a:rPr lang="en-US" dirty="0" smtClean="0"/>
              <a:t> </a:t>
            </a:r>
            <a:r>
              <a:rPr lang="en-US" dirty="0" err="1" smtClean="0"/>
              <a:t>grafiki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https://uk.rs-online.com/web/p/timer-circuits/3467024</a:t>
            </a:r>
            <a:r>
              <a:rPr lang="pl-PL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www.addicore.com/Addicore-555-Timer-p/158.htm</a:t>
            </a:r>
            <a:endParaRPr lang="en-US" dirty="0" smtClean="0"/>
          </a:p>
          <a:p>
            <a:r>
              <a:rPr lang="en-US" dirty="0">
                <a:hlinkClick r:id="rId4"/>
              </a:rPr>
              <a:t>http://highlowtech.org/?</a:t>
            </a:r>
            <a:r>
              <a:rPr lang="en-US" dirty="0" smtClean="0">
                <a:hlinkClick r:id="rId4"/>
              </a:rPr>
              <a:t>p=1706</a:t>
            </a:r>
            <a:endParaRPr lang="en-US" dirty="0" smtClean="0"/>
          </a:p>
          <a:p>
            <a:r>
              <a:rPr lang="pl-PL" u="sng" dirty="0">
                <a:hlinkClick r:id="rId5"/>
              </a:rPr>
              <a:t>https://www.build-electronic-circuits.com/microcontroller-programming/</a:t>
            </a:r>
            <a:endParaRPr lang="pl-PL" dirty="0"/>
          </a:p>
          <a:p>
            <a:r>
              <a:rPr lang="en-US" u="sng" dirty="0">
                <a:hlinkClick r:id="rId6"/>
              </a:rPr>
              <a:t>https://playground.arduino.cc/</a:t>
            </a:r>
            <a:endParaRPr lang="pl-PL" dirty="0"/>
          </a:p>
          <a:p>
            <a:r>
              <a:rPr lang="en-US" dirty="0"/>
              <a:t>“The Art of Electronics” Paul Horowitz, Winfield Hill</a:t>
            </a:r>
            <a:endParaRPr lang="pl-PL" dirty="0"/>
          </a:p>
          <a:p>
            <a:r>
              <a:rPr lang="en-US" dirty="0"/>
              <a:t>“Electronics Fundamentals: Circuits, Devices, and Applications” Thomas L. </a:t>
            </a:r>
            <a:r>
              <a:rPr lang="en-US" dirty="0" smtClean="0"/>
              <a:t>Floyd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4322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Układ</a:t>
            </a:r>
            <a:r>
              <a:rPr lang="en-US" dirty="0" smtClean="0"/>
              <a:t> z </a:t>
            </a:r>
            <a:r>
              <a:rPr lang="en-US" dirty="0" err="1" smtClean="0"/>
              <a:t>przełącznikiem</a:t>
            </a:r>
            <a:r>
              <a:rPr lang="en-US" dirty="0" smtClean="0"/>
              <a:t> Flip-Flop</a:t>
            </a:r>
            <a:endParaRPr lang="pl-PL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128" y="2645005"/>
            <a:ext cx="9720262" cy="2716132"/>
          </a:xfrm>
        </p:spPr>
      </p:pic>
    </p:spTree>
    <p:extLst>
      <p:ext uri="{BB962C8B-B14F-4D97-AF65-F5344CB8AC3E}">
        <p14:creationId xmlns:p14="http://schemas.microsoft.com/office/powerpoint/2010/main" xmlns="" val="1319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przełącznikiem</a:t>
            </a:r>
            <a:r>
              <a:rPr lang="en-US" dirty="0"/>
              <a:t> Flip-Flop</a:t>
            </a:r>
            <a:endParaRPr lang="pl-P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664589151"/>
              </p:ext>
            </p:extLst>
          </p:nvPr>
        </p:nvGraphicFramePr>
        <p:xfrm>
          <a:off x="1023938" y="2286000"/>
          <a:ext cx="9720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/>
                <a:gridCol w="48601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układu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diody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r>
                        <a:rPr lang="en-US" baseline="0" dirty="0" smtClean="0"/>
                        <a:t> µA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mA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81793" y="3599935"/>
            <a:ext cx="9720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Cechy</a:t>
            </a:r>
            <a:r>
              <a:rPr lang="en-US" dirty="0" smtClean="0"/>
              <a:t> </a:t>
            </a:r>
            <a:r>
              <a:rPr lang="en-US" dirty="0" err="1" smtClean="0"/>
              <a:t>układu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długość</a:t>
            </a:r>
            <a:r>
              <a:rPr lang="en-US" dirty="0" smtClean="0"/>
              <a:t> </a:t>
            </a:r>
            <a:r>
              <a:rPr lang="en-US" dirty="0" err="1" smtClean="0"/>
              <a:t>przerwy</a:t>
            </a:r>
            <a:r>
              <a:rPr lang="en-US" dirty="0" smtClean="0"/>
              <a:t> </a:t>
            </a:r>
            <a:r>
              <a:rPr lang="en-US" dirty="0" err="1" smtClean="0"/>
              <a:t>dokładnie</a:t>
            </a:r>
            <a:r>
              <a:rPr lang="en-US" dirty="0" smtClean="0"/>
              <a:t> taka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długość</a:t>
            </a:r>
            <a:r>
              <a:rPr lang="en-US" dirty="0" smtClean="0"/>
              <a:t> </a:t>
            </a:r>
            <a:r>
              <a:rPr lang="en-US" dirty="0" err="1" smtClean="0"/>
              <a:t>świecenia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łatwy</a:t>
            </a:r>
            <a:r>
              <a:rPr lang="en-US" dirty="0" smtClean="0"/>
              <a:t> do </a:t>
            </a:r>
            <a:r>
              <a:rPr lang="en-US" dirty="0" err="1" smtClean="0"/>
              <a:t>ustawienia</a:t>
            </a:r>
            <a:r>
              <a:rPr lang="en-US" dirty="0" smtClean="0"/>
              <a:t> </a:t>
            </a:r>
            <a:r>
              <a:rPr lang="en-US" dirty="0" err="1" smtClean="0"/>
              <a:t>okres</a:t>
            </a:r>
            <a:r>
              <a:rPr lang="en-US" dirty="0" smtClean="0"/>
              <a:t> </a:t>
            </a:r>
            <a:r>
              <a:rPr lang="en-US" dirty="0" err="1" smtClean="0"/>
              <a:t>migania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przy</a:t>
            </a:r>
            <a:r>
              <a:rPr lang="en-US" dirty="0" smtClean="0"/>
              <a:t> </a:t>
            </a:r>
            <a:r>
              <a:rPr lang="en-US" dirty="0" err="1" smtClean="0"/>
              <a:t>niskiej</a:t>
            </a:r>
            <a:r>
              <a:rPr lang="en-US" dirty="0" smtClean="0"/>
              <a:t> </a:t>
            </a:r>
            <a:r>
              <a:rPr lang="en-US" dirty="0" err="1" smtClean="0"/>
              <a:t>rezystancji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 smtClean="0"/>
              <a:t> </a:t>
            </a:r>
            <a:r>
              <a:rPr lang="en-US" dirty="0" err="1" smtClean="0"/>
              <a:t>wysokiej</a:t>
            </a:r>
            <a:r>
              <a:rPr lang="en-US" dirty="0" smtClean="0"/>
              <a:t> </a:t>
            </a:r>
            <a:r>
              <a:rPr lang="en-US" dirty="0" err="1" smtClean="0"/>
              <a:t>pojemności</a:t>
            </a:r>
            <a:r>
              <a:rPr lang="en-US" dirty="0" smtClean="0"/>
              <a:t> </a:t>
            </a:r>
            <a:r>
              <a:rPr lang="en-US" dirty="0" err="1" smtClean="0"/>
              <a:t>kondenstarów</a:t>
            </a:r>
            <a:r>
              <a:rPr lang="en-US" dirty="0" smtClean="0"/>
              <a:t> – </a:t>
            </a:r>
            <a:r>
              <a:rPr lang="en-US" dirty="0" err="1" smtClean="0"/>
              <a:t>wysoki</a:t>
            </a:r>
            <a:r>
              <a:rPr lang="en-US" dirty="0" smtClean="0"/>
              <a:t> </a:t>
            </a:r>
            <a:r>
              <a:rPr lang="en-US" dirty="0" err="1" smtClean="0"/>
              <a:t>pobór</a:t>
            </a:r>
            <a:r>
              <a:rPr lang="en-US" dirty="0" smtClean="0"/>
              <a:t> </a:t>
            </a:r>
            <a:r>
              <a:rPr lang="en-US" dirty="0" err="1" smtClean="0"/>
              <a:t>prądu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przy</a:t>
            </a:r>
            <a:r>
              <a:rPr lang="en-US" dirty="0" smtClean="0"/>
              <a:t> </a:t>
            </a:r>
            <a:r>
              <a:rPr lang="en-US" dirty="0" err="1" smtClean="0"/>
              <a:t>wysokiej</a:t>
            </a:r>
            <a:r>
              <a:rPr lang="en-US" dirty="0" smtClean="0"/>
              <a:t> </a:t>
            </a:r>
            <a:r>
              <a:rPr lang="en-US" dirty="0" err="1" smtClean="0"/>
              <a:t>rezystancji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niskiej</a:t>
            </a:r>
            <a:r>
              <a:rPr lang="en-US" dirty="0" smtClean="0"/>
              <a:t> </a:t>
            </a:r>
            <a:r>
              <a:rPr lang="en-US" dirty="0" err="1" smtClean="0"/>
              <a:t>pojemności</a:t>
            </a:r>
            <a:r>
              <a:rPr lang="en-US" dirty="0" smtClean="0"/>
              <a:t> </a:t>
            </a:r>
            <a:r>
              <a:rPr lang="en-US" dirty="0" err="1" smtClean="0"/>
              <a:t>kondensatorów</a:t>
            </a:r>
            <a:r>
              <a:rPr lang="en-US" dirty="0" smtClean="0"/>
              <a:t> – </a:t>
            </a:r>
            <a:r>
              <a:rPr lang="en-US" dirty="0" err="1" smtClean="0"/>
              <a:t>niski</a:t>
            </a:r>
            <a:r>
              <a:rPr lang="en-US" dirty="0" smtClean="0"/>
              <a:t> </a:t>
            </a:r>
            <a:r>
              <a:rPr lang="en-US" dirty="0" err="1" smtClean="0"/>
              <a:t>pobór</a:t>
            </a:r>
            <a:r>
              <a:rPr lang="en-US" dirty="0" smtClean="0"/>
              <a:t> </a:t>
            </a:r>
            <a:r>
              <a:rPr lang="en-US" dirty="0" err="1" smtClean="0"/>
              <a:t>prądu</a:t>
            </a:r>
            <a:r>
              <a:rPr lang="en-US" dirty="0" smtClean="0"/>
              <a:t>, </a:t>
            </a:r>
            <a:r>
              <a:rPr lang="en-US" dirty="0" err="1" smtClean="0"/>
              <a:t>jednak</a:t>
            </a:r>
            <a:r>
              <a:rPr lang="en-US" dirty="0"/>
              <a:t> </a:t>
            </a:r>
            <a:r>
              <a:rPr lang="en-US" dirty="0" err="1" smtClean="0"/>
              <a:t>średni</a:t>
            </a:r>
            <a:r>
              <a:rPr lang="en-US" dirty="0" smtClean="0"/>
              <a:t> </a:t>
            </a:r>
            <a:r>
              <a:rPr lang="en-US" dirty="0" err="1" smtClean="0"/>
              <a:t>prąd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 jest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mały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spełnia</a:t>
            </a:r>
            <a:r>
              <a:rPr lang="en-US" dirty="0" smtClean="0"/>
              <a:t> </a:t>
            </a:r>
            <a:r>
              <a:rPr lang="en-US" dirty="0" err="1" smtClean="0"/>
              <a:t>kryteriów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822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Układ</a:t>
            </a:r>
            <a:r>
              <a:rPr lang="en-US" dirty="0" smtClean="0"/>
              <a:t> z </a:t>
            </a:r>
            <a:r>
              <a:rPr lang="en-US" dirty="0" err="1" smtClean="0"/>
              <a:t>mikrokontrolerem</a:t>
            </a:r>
            <a:r>
              <a:rPr lang="en-US" dirty="0" smtClean="0"/>
              <a:t> </a:t>
            </a:r>
            <a:r>
              <a:rPr lang="en-US" dirty="0" err="1" smtClean="0"/>
              <a:t>ATTIny</a:t>
            </a:r>
            <a:r>
              <a:rPr lang="en-US" dirty="0" smtClean="0"/>
              <a:t> 45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0233" y="2762167"/>
            <a:ext cx="9567862" cy="2740876"/>
          </a:xfrm>
        </p:spPr>
      </p:pic>
    </p:spTree>
    <p:extLst>
      <p:ext uri="{BB962C8B-B14F-4D97-AF65-F5344CB8AC3E}">
        <p14:creationId xmlns:p14="http://schemas.microsoft.com/office/powerpoint/2010/main" xmlns="" val="118284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mikrokontrolerem</a:t>
            </a:r>
            <a:r>
              <a:rPr lang="en-US" dirty="0"/>
              <a:t> </a:t>
            </a:r>
            <a:r>
              <a:rPr lang="en-US" dirty="0" err="1"/>
              <a:t>ATTIny</a:t>
            </a:r>
            <a:r>
              <a:rPr lang="en-US" dirty="0"/>
              <a:t> 45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9321" y="2286000"/>
            <a:ext cx="4249496" cy="4022725"/>
          </a:xfrm>
        </p:spPr>
      </p:pic>
    </p:spTree>
    <p:extLst>
      <p:ext uri="{BB962C8B-B14F-4D97-AF65-F5344CB8AC3E}">
        <p14:creationId xmlns:p14="http://schemas.microsoft.com/office/powerpoint/2010/main" xmlns="" val="31033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mikrokontrolerem</a:t>
            </a:r>
            <a:r>
              <a:rPr lang="en-US" dirty="0"/>
              <a:t> </a:t>
            </a:r>
            <a:r>
              <a:rPr lang="en-US" dirty="0" err="1"/>
              <a:t>ATTIny</a:t>
            </a:r>
            <a:r>
              <a:rPr lang="en-US" dirty="0"/>
              <a:t> 45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85289" y="1916167"/>
            <a:ext cx="6597560" cy="4641152"/>
          </a:xfrm>
        </p:spPr>
      </p:pic>
    </p:spTree>
    <p:extLst>
      <p:ext uri="{BB962C8B-B14F-4D97-AF65-F5344CB8AC3E}">
        <p14:creationId xmlns:p14="http://schemas.microsoft.com/office/powerpoint/2010/main" xmlns="" val="32964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Układ</a:t>
            </a:r>
            <a:r>
              <a:rPr lang="en-US" dirty="0"/>
              <a:t> z </a:t>
            </a:r>
            <a:r>
              <a:rPr lang="en-US" dirty="0" err="1"/>
              <a:t>mikrokontrolerem</a:t>
            </a:r>
            <a:r>
              <a:rPr lang="en-US" dirty="0"/>
              <a:t> </a:t>
            </a:r>
            <a:r>
              <a:rPr lang="en-US" dirty="0" err="1"/>
              <a:t>ATTIny</a:t>
            </a:r>
            <a:r>
              <a:rPr lang="en-US" dirty="0"/>
              <a:t> 45</a:t>
            </a:r>
            <a:endParaRPr lang="pl-P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15892369"/>
              </p:ext>
            </p:extLst>
          </p:nvPr>
        </p:nvGraphicFramePr>
        <p:xfrm>
          <a:off x="1023938" y="2286000"/>
          <a:ext cx="9720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/>
                <a:gridCol w="48601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układu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Prąd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diody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 mA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2,8 mA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81793" y="3599935"/>
            <a:ext cx="9720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Cechy</a:t>
            </a:r>
            <a:r>
              <a:rPr lang="en-US" dirty="0" smtClean="0"/>
              <a:t> </a:t>
            </a:r>
            <a:r>
              <a:rPr lang="en-US" dirty="0" err="1" smtClean="0"/>
              <a:t>układu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duża</a:t>
            </a:r>
            <a:r>
              <a:rPr lang="en-US" dirty="0" smtClean="0"/>
              <a:t> </a:t>
            </a:r>
            <a:r>
              <a:rPr lang="en-US" dirty="0" err="1" smtClean="0"/>
              <a:t>swobodność</a:t>
            </a:r>
            <a:r>
              <a:rPr lang="en-US" dirty="0" smtClean="0"/>
              <a:t> w </a:t>
            </a:r>
            <a:r>
              <a:rPr lang="en-US" dirty="0" err="1" smtClean="0"/>
              <a:t>dostosowywaniu</a:t>
            </a:r>
            <a:r>
              <a:rPr lang="en-US" dirty="0" smtClean="0"/>
              <a:t> </a:t>
            </a:r>
            <a:r>
              <a:rPr lang="en-US" dirty="0" err="1" smtClean="0"/>
              <a:t>częstotliwości</a:t>
            </a:r>
            <a:r>
              <a:rPr lang="en-US" dirty="0" smtClean="0"/>
              <a:t> </a:t>
            </a:r>
            <a:r>
              <a:rPr lang="en-US" dirty="0" err="1" smtClean="0"/>
              <a:t>migania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wypełnienia</a:t>
            </a:r>
            <a:r>
              <a:rPr lang="en-US" dirty="0" smtClean="0"/>
              <a:t> </a:t>
            </a:r>
            <a:r>
              <a:rPr lang="en-US" dirty="0" err="1" smtClean="0"/>
              <a:t>diody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dokładność</a:t>
            </a:r>
            <a:r>
              <a:rPr lang="en-US" dirty="0" smtClean="0"/>
              <a:t> do </a:t>
            </a:r>
            <a:r>
              <a:rPr lang="en-US" dirty="0" err="1" smtClean="0"/>
              <a:t>milisekund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duży</a:t>
            </a:r>
            <a:r>
              <a:rPr lang="en-US" dirty="0" smtClean="0"/>
              <a:t> </a:t>
            </a:r>
            <a:r>
              <a:rPr lang="en-US" dirty="0" err="1" smtClean="0"/>
              <a:t>pobór</a:t>
            </a:r>
            <a:r>
              <a:rPr lang="en-US" dirty="0" smtClean="0"/>
              <a:t> </a:t>
            </a:r>
            <a:r>
              <a:rPr lang="en-US" dirty="0" err="1" smtClean="0"/>
              <a:t>prądu</a:t>
            </a:r>
            <a:r>
              <a:rPr lang="en-US" dirty="0" smtClean="0"/>
              <a:t> </a:t>
            </a:r>
            <a:r>
              <a:rPr lang="en-US" dirty="0" err="1" smtClean="0"/>
              <a:t>podczas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r>
              <a:rPr lang="en-US" dirty="0" smtClean="0"/>
              <a:t>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obciążenia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5197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Układ</a:t>
            </a:r>
            <a:r>
              <a:rPr lang="en-US" dirty="0" smtClean="0"/>
              <a:t> z </a:t>
            </a:r>
            <a:r>
              <a:rPr lang="en-US" dirty="0" err="1" smtClean="0"/>
              <a:t>timerem</a:t>
            </a:r>
            <a:r>
              <a:rPr lang="en-US" dirty="0" smtClean="0"/>
              <a:t> 555 w </a:t>
            </a:r>
            <a:r>
              <a:rPr lang="en-US" dirty="0" err="1" smtClean="0"/>
              <a:t>wersji</a:t>
            </a:r>
            <a:r>
              <a:rPr lang="en-US" dirty="0" smtClean="0"/>
              <a:t> CMOS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3938" y="2886724"/>
            <a:ext cx="9720262" cy="2821276"/>
          </a:xfrm>
        </p:spPr>
      </p:pic>
    </p:spTree>
    <p:extLst>
      <p:ext uri="{BB962C8B-B14F-4D97-AF65-F5344CB8AC3E}">
        <p14:creationId xmlns:p14="http://schemas.microsoft.com/office/powerpoint/2010/main" xmlns="" val="20859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Porównanie timerów 555</a:t>
            </a:r>
            <a:endParaRPr lang="pl-P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5403062"/>
              </p:ext>
            </p:extLst>
          </p:nvPr>
        </p:nvGraphicFramePr>
        <p:xfrm>
          <a:off x="1023938" y="2286000"/>
          <a:ext cx="97202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/>
                <a:gridCol w="4860131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Zużycie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prądu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przez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timery</a:t>
                      </a:r>
                      <a:r>
                        <a:rPr lang="en-US" baseline="0" dirty="0" smtClean="0"/>
                        <a:t> 555</a:t>
                      </a:r>
                      <a:endParaRPr lang="pl-P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Timer</a:t>
                      </a:r>
                      <a:r>
                        <a:rPr lang="pl-PL" baseline="0" dirty="0" smtClean="0"/>
                        <a:t> w wersji TTL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Timer w </a:t>
                      </a:r>
                      <a:r>
                        <a:rPr lang="en-US" dirty="0" err="1" smtClean="0"/>
                        <a:t>wersji</a:t>
                      </a:r>
                      <a:r>
                        <a:rPr lang="en-US" dirty="0" smtClean="0"/>
                        <a:t> CMOS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10-15</a:t>
                      </a:r>
                      <a:r>
                        <a:rPr lang="en-US" baseline="0" dirty="0" smtClean="0"/>
                        <a:t> mA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100-250 </a:t>
                      </a:r>
                      <a:r>
                        <a:rPr lang="en-US" baseline="0" dirty="0" smtClean="0"/>
                        <a:t>µA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36" y="3624649"/>
            <a:ext cx="2661850" cy="266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62" y="3624649"/>
            <a:ext cx="2563769" cy="25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556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748</TotalTime>
  <Words>356</Words>
  <Application>Microsoft Office PowerPoint</Application>
  <PresentationFormat>Niestandardowy</PresentationFormat>
  <Paragraphs>75</Paragraphs>
  <Slides>19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0" baseType="lpstr">
      <vt:lpstr>Integral</vt:lpstr>
      <vt:lpstr>Ekomigacz</vt:lpstr>
      <vt:lpstr>Układ z przełącznikiem Flip-Flop</vt:lpstr>
      <vt:lpstr>Układ z przełącznikiem Flip-Flop</vt:lpstr>
      <vt:lpstr>Układ z mikrokontrolerem ATTIny 45</vt:lpstr>
      <vt:lpstr>Układ z mikrokontrolerem ATTIny 45</vt:lpstr>
      <vt:lpstr>Układ z mikrokontrolerem ATTIny 45</vt:lpstr>
      <vt:lpstr>Układ z mikrokontrolerem ATTIny 45</vt:lpstr>
      <vt:lpstr>Układ z timerem 555 w wersji CMOS</vt:lpstr>
      <vt:lpstr>Porównanie timerów 555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Układ z timerem 555 w wersji CMOS</vt:lpstr>
      <vt:lpstr>Dziękuję za uwagę!</vt:lpstr>
      <vt:lpstr>Źródła informacji oraz grafiki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“Ekomigacz”</dc:title>
  <dc:creator>Paweł Wilczewski</dc:creator>
  <cp:lastModifiedBy>wilczewski.pawel</cp:lastModifiedBy>
  <cp:revision>33</cp:revision>
  <dcterms:created xsi:type="dcterms:W3CDTF">2019-06-17T12:07:44Z</dcterms:created>
  <dcterms:modified xsi:type="dcterms:W3CDTF">2019-06-18T08:34:49Z</dcterms:modified>
</cp:coreProperties>
</file>